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3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63" r:id="rId11"/>
    <p:sldId id="1155" r:id="rId12"/>
    <p:sldId id="1148" r:id="rId13"/>
    <p:sldId id="1164" r:id="rId14"/>
    <p:sldId id="1159" r:id="rId15"/>
    <p:sldId id="1151" r:id="rId16"/>
    <p:sldId id="1162" r:id="rId17"/>
    <p:sldId id="1167" r:id="rId18"/>
    <p:sldId id="1168" r:id="rId19"/>
    <p:sldId id="1169" r:id="rId20"/>
    <p:sldId id="1154" r:id="rId21"/>
    <p:sldId id="117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xmlns="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D2240"/>
    <a:srgbClr val="00338D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 snapToObjects="1">
      <p:cViewPr>
        <p:scale>
          <a:sx n="70" d="100"/>
          <a:sy n="70" d="100"/>
        </p:scale>
        <p:origin x="-246" y="-66"/>
      </p:cViewPr>
      <p:guideLst>
        <p:guide orient="horz" pos="888"/>
        <p:guide orient="horz" pos="720"/>
        <p:guide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8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xmlns="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xmlns="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Assessing Club Health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xmlns="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495801" y="142848"/>
            <a:ext cx="7018283" cy="12181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  <a:t>Activity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Club Health Assessment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2064147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E84104-2064-4E0A-8BC4-313BE757A90C}"/>
              </a:ext>
            </a:extLst>
          </p:cNvPr>
          <p:cNvSpPr txBox="1"/>
          <p:nvPr/>
        </p:nvSpPr>
        <p:spPr>
          <a:xfrm>
            <a:off x="6261" y="4366884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1-2 </a:t>
            </a:r>
            <a:r>
              <a:rPr lang="en-US" sz="1500" b="1" i="1" dirty="0"/>
              <a:t>in your participant manual. </a:t>
            </a:r>
          </a:p>
          <a:p>
            <a:r>
              <a:rPr lang="en-US" sz="1500" b="1" i="1" dirty="0"/>
              <a:t>You have 10 minutes to complete the exercise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396252" y="1445366"/>
            <a:ext cx="7217381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kern="0" dirty="0">
                <a:ea typeface="Arial" charset="0"/>
                <a:cs typeface="Arial" charset="0"/>
              </a:rPr>
              <a:t>Review each scenario on page 1-2.</a:t>
            </a:r>
          </a:p>
          <a:p>
            <a:pPr marL="228600" indent="-228600">
              <a:buClr>
                <a:schemeClr val="tx1"/>
              </a:buClr>
            </a:pPr>
            <a:r>
              <a:rPr lang="en-US" sz="3600" kern="0" dirty="0">
                <a:cs typeface="Arial" charset="0"/>
              </a:rPr>
              <a:t>Discuss with the participants at your table what you think the status of each club should be.</a:t>
            </a:r>
          </a:p>
          <a:p>
            <a:pPr marL="228600" indent="-228600">
              <a:buClr>
                <a:schemeClr val="tx1"/>
              </a:buClr>
            </a:pPr>
            <a:r>
              <a:rPr lang="en-US" sz="3600" kern="0" dirty="0">
                <a:cs typeface="Arial" charset="0"/>
              </a:rPr>
              <a:t>Be prepared to share your thoughts with the rest of the participants.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xmlns="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xmlns="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42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34113"/>
            <a:ext cx="7458644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Club Health Resources</a:t>
            </a:r>
          </a:p>
        </p:txBody>
      </p:sp>
      <p:sp>
        <p:nvSpPr>
          <p:cNvPr id="6" name="Gold Bar"/>
          <p:cNvSpPr/>
          <p:nvPr/>
        </p:nvSpPr>
        <p:spPr>
          <a:xfrm>
            <a:off x="5242442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xmlns="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xmlns="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040911" y="2262934"/>
            <a:ext cx="8463109" cy="22240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5400" kern="0" dirty="0">
                <a:solidFill>
                  <a:schemeClr val="bg1"/>
                </a:solidFill>
              </a:rPr>
              <a:t>What resources are available to help boost club health?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xmlns="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48146" y="1583956"/>
            <a:ext cx="9395265" cy="33639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Health Assessment Action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Improving Club Quality Webpage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Your Peers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xmlns="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2386" y="656293"/>
            <a:ext cx="8373905" cy="637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rgbClr val="00338D"/>
                </a:solidFill>
              </a:rPr>
              <a:t>Available Club Health Resources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xmlns="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467834"/>
            <a:ext cx="10045438" cy="85930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Club Health Assessment Action Strategies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xmlns="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380777-332A-4C94-B9AC-A46DAD8F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95" y="1267441"/>
            <a:ext cx="7995989" cy="5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xmlns="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D5697A-5111-024C-806E-93C4941AB983}"/>
              </a:ext>
            </a:extLst>
          </p:cNvPr>
          <p:cNvSpPr/>
          <p:nvPr/>
        </p:nvSpPr>
        <p:spPr>
          <a:xfrm>
            <a:off x="0" y="64578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60229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Club Health Assessment Action Strategies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xmlns="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91139D-A175-4241-BB7B-BD56D531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47" y="1034248"/>
            <a:ext cx="8490106" cy="54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2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xmlns="" id="{C86F852A-6CE1-3047-8475-8496114515EE}"/>
              </a:ext>
            </a:extLst>
          </p:cNvPr>
          <p:cNvSpPr/>
          <p:nvPr/>
        </p:nvSpPr>
        <p:spPr>
          <a:xfrm>
            <a:off x="1604211" y="1177252"/>
            <a:ext cx="9625264" cy="568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D5697A-5111-024C-806E-93C4941AB983}"/>
              </a:ext>
            </a:extLst>
          </p:cNvPr>
          <p:cNvSpPr/>
          <p:nvPr/>
        </p:nvSpPr>
        <p:spPr>
          <a:xfrm>
            <a:off x="0" y="76567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Improving Club Quality Webpage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xmlns="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C61DBAE-9976-4EF8-9AB0-06CAA0B1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6" y="1634527"/>
            <a:ext cx="1034718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xmlns="" id="{C86F852A-6CE1-3047-8475-8496114515EE}"/>
              </a:ext>
            </a:extLst>
          </p:cNvPr>
          <p:cNvSpPr/>
          <p:nvPr/>
        </p:nvSpPr>
        <p:spPr>
          <a:xfrm>
            <a:off x="-1598" y="5320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Resources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xmlns="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xmlns="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5256401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Your Club, Your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Blueprint for a Stronger Club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Quality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Excellence Award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987" y="4208676"/>
            <a:ext cx="1823683" cy="210312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7AA335-E364-4152-9B5B-7D91F0E8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71" y="4203032"/>
            <a:ext cx="1676048" cy="209345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A16FE4-6A3F-455D-98F5-D6EEAE2C6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633" y="4177328"/>
            <a:ext cx="1761905" cy="2142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7562FD-66FE-435B-9E51-84E29A4D9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152" y="4177328"/>
            <a:ext cx="1773220" cy="2103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xmlns="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solidFill>
                  <a:srgbClr val="00338D"/>
                </a:solidFill>
              </a:rPr>
              <a:t>Your Peers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xmlns="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xmlns="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9F7975-B288-4129-82F3-26F15880B3F8}"/>
              </a:ext>
            </a:extLst>
          </p:cNvPr>
          <p:cNvSpPr txBox="1"/>
          <p:nvPr/>
        </p:nvSpPr>
        <p:spPr>
          <a:xfrm>
            <a:off x="1884946" y="2765394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Peers</a:t>
            </a: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xmlns="" id="{13B9F287-6B2F-4029-8170-6985321E9521}"/>
              </a:ext>
            </a:extLst>
          </p:cNvPr>
          <p:cNvSpPr/>
          <p:nvPr/>
        </p:nvSpPr>
        <p:spPr>
          <a:xfrm>
            <a:off x="5370871" y="388922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819273" y="428860"/>
            <a:ext cx="6689606" cy="125728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  <a:t>Activity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Using Club Health Resources</a:t>
            </a:r>
          </a:p>
          <a:p>
            <a:pPr algn="ctr"/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2106677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E84104-2064-4E0A-8BC4-313BE757A90C}"/>
              </a:ext>
            </a:extLst>
          </p:cNvPr>
          <p:cNvSpPr txBox="1"/>
          <p:nvPr/>
        </p:nvSpPr>
        <p:spPr>
          <a:xfrm>
            <a:off x="-46904" y="4441313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5-6 </a:t>
            </a:r>
            <a:r>
              <a:rPr lang="en-US" sz="1500" b="1" i="1" dirty="0"/>
              <a:t>in your participant manual. </a:t>
            </a:r>
          </a:p>
          <a:p>
            <a:r>
              <a:rPr lang="en-US" sz="1500" b="1" i="1" dirty="0"/>
              <a:t>You have xxx minutes to complete the exercise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555386" y="1766339"/>
            <a:ext cx="7217381" cy="3124640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>
                <a:ea typeface="Arial" charset="0"/>
                <a:cs typeface="Arial" charset="0"/>
              </a:rPr>
              <a:t>Review each club scenario on pages 1-2.</a:t>
            </a:r>
          </a:p>
          <a:p>
            <a:r>
              <a:rPr lang="en-US" sz="3200" kern="0" dirty="0">
                <a:ea typeface="Arial" charset="0"/>
                <a:cs typeface="Arial" charset="0"/>
              </a:rPr>
              <a:t>Write down which resources you would use for each scenario.</a:t>
            </a:r>
          </a:p>
          <a:p>
            <a:r>
              <a:rPr lang="en-US" sz="3200" kern="0" dirty="0">
                <a:ea typeface="Arial" charset="0"/>
                <a:cs typeface="Arial" charset="0"/>
              </a:rPr>
              <a:t>Be prepared to share your thoughts with the rest of the participants.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xmlns="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xmlns="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xmlns="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xmlns="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Session Objectives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xmlns="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810749" y="1774715"/>
            <a:ext cx="7381252" cy="23294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Identify Characteristics of Healthy Clubs</a:t>
            </a:r>
          </a:p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Analyze Club Health Assessment Reports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Use Resources to Boost Club Health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xmlns="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xmlns="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xmlns="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xmlns="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xmlns="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Session Objectives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xmlns="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821382" y="1753449"/>
            <a:ext cx="7150880" cy="21061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Identify Characteristics of Healthy Clubs</a:t>
            </a:r>
          </a:p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Analyze Club Health Assessment Reports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Use Resources to Boost Club Health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xmlns="" id="{95C3476D-AC48-6F41-B3F9-EB0E28C49728}"/>
              </a:ext>
            </a:extLst>
          </p:cNvPr>
          <p:cNvSpPr/>
          <p:nvPr/>
        </p:nvSpPr>
        <p:spPr>
          <a:xfrm>
            <a:off x="4959733" y="1273988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xmlns="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xmlns="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3780228" y="3387278"/>
            <a:ext cx="4631538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Healthy Clubs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xmlns="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xmlns="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923413" y="1893453"/>
            <a:ext cx="6623677" cy="25615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5400" kern="0" dirty="0">
                <a:solidFill>
                  <a:schemeClr val="bg1"/>
                </a:solidFill>
              </a:rPr>
              <a:t>What are some characteristics </a:t>
            </a:r>
          </a:p>
          <a:p>
            <a:pPr algn="ctr"/>
            <a:r>
              <a:rPr lang="en-US" sz="5400" kern="0" dirty="0">
                <a:solidFill>
                  <a:schemeClr val="bg1"/>
                </a:solidFill>
              </a:rPr>
              <a:t>of healthy clubs?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xmlns="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3" y="1593658"/>
            <a:ext cx="10754180" cy="38752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Club members conduct meaningful service activities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Club achieves membership growth and retains new members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Club executes effective internal and external communications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Club events held regularly and are positive and meaningful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Club officers participate in leadership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0" dirty="0"/>
              <a:t>Club is in good standing and reports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xmlns="" id="{E51C4DA4-A142-A94A-BC66-DF4ADD1F27BE}"/>
              </a:ext>
            </a:extLst>
          </p:cNvPr>
          <p:cNvSpPr/>
          <p:nvPr/>
        </p:nvSpPr>
        <p:spPr>
          <a:xfrm>
            <a:off x="1052266" y="132012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2201" y="687522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rgbClr val="00338D"/>
                </a:solidFill>
              </a:rPr>
              <a:t>Elements of Club Health</a:t>
            </a: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xmlns="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xmlns="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781249" y="3387278"/>
            <a:ext cx="6629496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Club Health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Assessment Reports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xmlns="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xmlns="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00207" y="2167238"/>
            <a:ext cx="9137740" cy="2596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What indicators should I use to determine whether my zone clubs are healthy?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0783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xmlns="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Club Health Assessment 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B94A8B-8030-4227-9089-BF588E717957}"/>
              </a:ext>
            </a:extLst>
          </p:cNvPr>
          <p:cNvSpPr txBox="1"/>
          <p:nvPr/>
        </p:nvSpPr>
        <p:spPr>
          <a:xfrm>
            <a:off x="7733199" y="2017043"/>
            <a:ext cx="38348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Provides a quick look at: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 Growth Y-T-D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Service Activity Reporting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President Rotation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Membership Reporting History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Club Status </a:t>
            </a:r>
          </a:p>
          <a:p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80820" y="1434060"/>
            <a:ext cx="6658810" cy="5013173"/>
            <a:chOff x="1142334" y="1434060"/>
            <a:chExt cx="6658810" cy="50131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6D045E5-C017-4ED0-945B-34983F7C2649}"/>
                </a:ext>
              </a:extLst>
            </p:cNvPr>
            <p:cNvGrpSpPr/>
            <p:nvPr/>
          </p:nvGrpSpPr>
          <p:grpSpPr>
            <a:xfrm>
              <a:off x="1142334" y="1434060"/>
              <a:ext cx="6658810" cy="5013173"/>
              <a:chOff x="4728533" y="1526746"/>
              <a:chExt cx="6658810" cy="501317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xmlns="" id="{4771BCD2-9B6A-4A1E-A572-C9C741623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533" y="1526746"/>
                <a:ext cx="6658810" cy="501317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54C19A53-3020-4D31-B160-3726EA70BFDF}"/>
                  </a:ext>
                </a:extLst>
              </p:cNvPr>
              <p:cNvGrpSpPr/>
              <p:nvPr/>
            </p:nvGrpSpPr>
            <p:grpSpPr>
              <a:xfrm>
                <a:off x="10585632" y="3356162"/>
                <a:ext cx="749457" cy="643105"/>
                <a:chOff x="7055186" y="2327432"/>
                <a:chExt cx="749457" cy="643105"/>
              </a:xfrm>
            </p:grpSpPr>
            <p:sp>
              <p:nvSpPr>
                <p:cNvPr id="10" name="Left Arrow 8">
                  <a:extLst>
                    <a:ext uri="{FF2B5EF4-FFF2-40B4-BE49-F238E27FC236}">
                      <a16:creationId xmlns:a16="http://schemas.microsoft.com/office/drawing/2014/main" xmlns="" id="{7792ED74-22C9-4630-BBAF-FCDBAD080798}"/>
                    </a:ext>
                  </a:extLst>
                </p:cNvPr>
                <p:cNvSpPr/>
                <p:nvPr/>
              </p:nvSpPr>
              <p:spPr>
                <a:xfrm>
                  <a:off x="7055186" y="2327432"/>
                  <a:ext cx="713299" cy="64310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2DF8493F-D432-4B30-A272-E18D75A25D36}"/>
                    </a:ext>
                  </a:extLst>
                </p:cNvPr>
                <p:cNvSpPr txBox="1"/>
                <p:nvPr/>
              </p:nvSpPr>
              <p:spPr>
                <a:xfrm>
                  <a:off x="7220248" y="2521384"/>
                  <a:ext cx="584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30249821-3147-4F8F-A744-1D149525E0AB}"/>
                  </a:ext>
                </a:extLst>
              </p:cNvPr>
              <p:cNvGrpSpPr/>
              <p:nvPr/>
            </p:nvGrpSpPr>
            <p:grpSpPr>
              <a:xfrm>
                <a:off x="6729594" y="5767952"/>
                <a:ext cx="747593" cy="609600"/>
                <a:chOff x="3195900" y="5243899"/>
                <a:chExt cx="747593" cy="609600"/>
              </a:xfrm>
            </p:grpSpPr>
            <p:sp>
              <p:nvSpPr>
                <p:cNvPr id="16" name="Left Arrow 5">
                  <a:extLst>
                    <a:ext uri="{FF2B5EF4-FFF2-40B4-BE49-F238E27FC236}">
                      <a16:creationId xmlns:a16="http://schemas.microsoft.com/office/drawing/2014/main" xmlns="" id="{FB2C98D0-4DA6-44C8-8D96-5589ED42A6D9}"/>
                    </a:ext>
                  </a:extLst>
                </p:cNvPr>
                <p:cNvSpPr/>
                <p:nvPr/>
              </p:nvSpPr>
              <p:spPr>
                <a:xfrm flipV="1">
                  <a:off x="3195900" y="5243899"/>
                  <a:ext cx="747593" cy="609600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E6BDC6E7-C23D-4AD4-8738-35E808A6BEA0}"/>
                    </a:ext>
                  </a:extLst>
                </p:cNvPr>
                <p:cNvSpPr txBox="1"/>
                <p:nvPr/>
              </p:nvSpPr>
              <p:spPr>
                <a:xfrm>
                  <a:off x="3429854" y="5410200"/>
                  <a:ext cx="5136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5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765B52D2-7114-49F1-8413-CF1BEC34B8DC}"/>
                  </a:ext>
                </a:extLst>
              </p:cNvPr>
              <p:cNvGrpSpPr/>
              <p:nvPr/>
            </p:nvGrpSpPr>
            <p:grpSpPr>
              <a:xfrm>
                <a:off x="8954221" y="5052102"/>
                <a:ext cx="701337" cy="612648"/>
                <a:chOff x="4619624" y="4561011"/>
                <a:chExt cx="701337" cy="612648"/>
              </a:xfrm>
            </p:grpSpPr>
            <p:sp>
              <p:nvSpPr>
                <p:cNvPr id="19" name="Left Arrow 10">
                  <a:extLst>
                    <a:ext uri="{FF2B5EF4-FFF2-40B4-BE49-F238E27FC236}">
                      <a16:creationId xmlns:a16="http://schemas.microsoft.com/office/drawing/2014/main" xmlns="" id="{7A7162B7-526B-4B9E-9C3D-A20842B2293B}"/>
                    </a:ext>
                  </a:extLst>
                </p:cNvPr>
                <p:cNvSpPr/>
                <p:nvPr/>
              </p:nvSpPr>
              <p:spPr>
                <a:xfrm>
                  <a:off x="4619624" y="4561011"/>
                  <a:ext cx="701337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995D3F75-B073-40AA-A1A1-1E37B914A61B}"/>
                    </a:ext>
                  </a:extLst>
                </p:cNvPr>
                <p:cNvSpPr txBox="1"/>
                <p:nvPr/>
              </p:nvSpPr>
              <p:spPr>
                <a:xfrm>
                  <a:off x="4832791" y="4717704"/>
                  <a:ext cx="4881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4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F5CD00F4-C2B2-4F31-A74F-9810B309EACF}"/>
                  </a:ext>
                </a:extLst>
              </p:cNvPr>
              <p:cNvGrpSpPr/>
              <p:nvPr/>
            </p:nvGrpSpPr>
            <p:grpSpPr>
              <a:xfrm>
                <a:off x="9563296" y="4071461"/>
                <a:ext cx="701336" cy="597585"/>
                <a:chOff x="5288279" y="3328947"/>
                <a:chExt cx="701336" cy="597585"/>
              </a:xfrm>
            </p:grpSpPr>
            <p:sp>
              <p:nvSpPr>
                <p:cNvPr id="22" name="Left Arrow 6">
                  <a:extLst>
                    <a:ext uri="{FF2B5EF4-FFF2-40B4-BE49-F238E27FC236}">
                      <a16:creationId xmlns:a16="http://schemas.microsoft.com/office/drawing/2014/main" xmlns="" id="{829292C8-14F5-4A14-BEE8-8A083803CE4A}"/>
                    </a:ext>
                  </a:extLst>
                </p:cNvPr>
                <p:cNvSpPr/>
                <p:nvPr/>
              </p:nvSpPr>
              <p:spPr>
                <a:xfrm>
                  <a:off x="5288279" y="3328947"/>
                  <a:ext cx="701336" cy="59758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B5691F1E-8DFD-4E87-83E5-517C6622A112}"/>
                    </a:ext>
                  </a:extLst>
                </p:cNvPr>
                <p:cNvSpPr txBox="1"/>
                <p:nvPr/>
              </p:nvSpPr>
              <p:spPr>
                <a:xfrm>
                  <a:off x="5528589" y="3496851"/>
                  <a:ext cx="434899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BF9EFF5E-F51E-4007-A0BF-79262B910354}"/>
                  </a:ext>
                </a:extLst>
              </p:cNvPr>
              <p:cNvGrpSpPr/>
              <p:nvPr/>
            </p:nvGrpSpPr>
            <p:grpSpPr>
              <a:xfrm>
                <a:off x="7806319" y="1909487"/>
                <a:ext cx="717240" cy="612648"/>
                <a:chOff x="3486837" y="1625670"/>
                <a:chExt cx="717240" cy="612648"/>
              </a:xfrm>
            </p:grpSpPr>
            <p:sp>
              <p:nvSpPr>
                <p:cNvPr id="25" name="Left Arrow 7">
                  <a:extLst>
                    <a:ext uri="{FF2B5EF4-FFF2-40B4-BE49-F238E27FC236}">
                      <a16:creationId xmlns:a16="http://schemas.microsoft.com/office/drawing/2014/main" xmlns="" id="{A7CE25C3-EA03-46DB-97EB-C0D967917C0A}"/>
                    </a:ext>
                  </a:extLst>
                </p:cNvPr>
                <p:cNvSpPr/>
                <p:nvPr/>
              </p:nvSpPr>
              <p:spPr>
                <a:xfrm>
                  <a:off x="3486837" y="1625670"/>
                  <a:ext cx="713299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8D59280C-F997-4E99-B789-7F65646E9DE3}"/>
                    </a:ext>
                  </a:extLst>
                </p:cNvPr>
                <p:cNvSpPr txBox="1"/>
                <p:nvPr/>
              </p:nvSpPr>
              <p:spPr>
                <a:xfrm>
                  <a:off x="3587443" y="1780989"/>
                  <a:ext cx="6166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1</a:t>
                  </a:r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9A218A5-D8DF-4A8C-81D3-0AE0596C21A9}"/>
                </a:ext>
              </a:extLst>
            </p:cNvPr>
            <p:cNvSpPr/>
            <p:nvPr/>
          </p:nvSpPr>
          <p:spPr bwMode="auto">
            <a:xfrm>
              <a:off x="3180668" y="1491501"/>
              <a:ext cx="3001894" cy="29785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xmlns="" id="{8B319C34-80B6-1C42-9976-109BC3094FED}"/>
              </a:ext>
            </a:extLst>
          </p:cNvPr>
          <p:cNvSpPr/>
          <p:nvPr/>
        </p:nvSpPr>
        <p:spPr>
          <a:xfrm>
            <a:off x="0" y="153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xmlns="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xmlns="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844610" y="1195421"/>
            <a:ext cx="11042590" cy="10743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HelveticaNeueLT Std Lt" panose="020B0403020202020204" pitchFamily="34" charset="0"/>
              </a:rPr>
              <a:t>Can be found on the Membership Reports Toolbox web page</a:t>
            </a:r>
          </a:p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HelveticaNeueLT Std Lt" panose="020B0403020202020204" pitchFamily="34" charset="0"/>
              </a:rPr>
              <a:t>Click on the Club/District Heath Assessments link to access the reports</a:t>
            </a:r>
          </a:p>
          <a:p>
            <a:pPr>
              <a:spcBef>
                <a:spcPts val="0"/>
              </a:spcBef>
            </a:pPr>
            <a:endParaRPr lang="en-US" sz="40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xmlns="" id="{E51C4DA4-A142-A94A-BC66-DF4ADD1F27BE}"/>
              </a:ext>
            </a:extLst>
          </p:cNvPr>
          <p:cNvSpPr/>
          <p:nvPr/>
        </p:nvSpPr>
        <p:spPr>
          <a:xfrm>
            <a:off x="1137330" y="981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xmlns="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25230" y="320339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kern="0" dirty="0">
                <a:solidFill>
                  <a:srgbClr val="00338D"/>
                </a:solidFill>
              </a:rPr>
              <a:t>Accessing Club Health Assessment Reports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69724CC-1D65-4FF2-9224-94FD550B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59" y="2611450"/>
            <a:ext cx="5344092" cy="40233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6624</TotalTime>
  <Words>375</Words>
  <Application>Microsoft Office PowerPoint</Application>
  <PresentationFormat>Custom</PresentationFormat>
  <Paragraphs>115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thusitha</cp:lastModifiedBy>
  <cp:revision>268</cp:revision>
  <cp:lastPrinted>2020-02-26T15:12:31Z</cp:lastPrinted>
  <dcterms:created xsi:type="dcterms:W3CDTF">2018-11-12T16:45:52Z</dcterms:created>
  <dcterms:modified xsi:type="dcterms:W3CDTF">2020-06-25T19:58:44Z</dcterms:modified>
</cp:coreProperties>
</file>